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 id="265" r:id="rId10"/>
    <p:sldId id="266" r:id="rId11"/>
    <p:sldId id="267" r:id="rId12"/>
    <p:sldId id="261" r:id="rId13"/>
    <p:sldId id="268"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3" d="100"/>
          <a:sy n="53" d="100"/>
        </p:scale>
        <p:origin x="-96"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1\Downloads\&#1042;&#1099;&#1088;&#1072;&#1097;&#1080;&#1074;&#1072;&#1085;&#1080;&#1077;%20&#1082;&#1072;&#1088;&#1090;&#1086;&#1092;&#1077;&#1083;&#1103;.%20&#1040;&#1075;&#1088;&#1086;&#1073;&#1080;&#1079;&#1085;&#1077;&#1089;%20_%20&#1050;&#1059;&#1051;&#1068;&#1058;&#1048;&#1042;&#1040;&#1058;&#1054;&#1056;.mp4"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76401"/>
            <a:ext cx="7772400" cy="3276600"/>
          </a:xfrm>
        </p:spPr>
        <p:txBody>
          <a:bodyPr>
            <a:noAutofit/>
          </a:bodyPr>
          <a:lstStyle/>
          <a:p>
            <a:r>
              <a:rPr lang="ru-RU" b="1" dirty="0" smtClean="0">
                <a:solidFill>
                  <a:schemeClr val="bg1"/>
                </a:solidFill>
                <a:latin typeface="Times New Roman" pitchFamily="18" charset="0"/>
                <a:cs typeface="Times New Roman" pitchFamily="18" charset="0"/>
              </a:rPr>
              <a:t>Значение клубнеплодов как продовольственных, кормовых и технических культур. Морфология, биология.</a:t>
            </a:r>
            <a:endParaRPr lang="ru-RU" b="1"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077200" cy="1905000"/>
          </a:xfrm>
        </p:spPr>
        <p:txBody>
          <a:bodyPr>
            <a:normAutofit/>
          </a:bodyPr>
          <a:lstStyle/>
          <a:p>
            <a:pPr>
              <a:buNone/>
            </a:pPr>
            <a:r>
              <a:rPr lang="ru-RU" b="1" dirty="0" smtClean="0"/>
              <a:t>Соцветия, бутоны, цветки. Цветки картофеля собраны в соцветие сложный завиток, состоящее из 2–4 завитков </a:t>
            </a:r>
            <a:endParaRPr lang="ru-RU" b="1" dirty="0"/>
          </a:p>
        </p:txBody>
      </p:sp>
      <p:pic>
        <p:nvPicPr>
          <p:cNvPr id="2050" name="Picture 2" descr="C:\Users\1\Desktop\1.PNG"/>
          <p:cNvPicPr>
            <a:picLocks noChangeAspect="1" noChangeArrowheads="1"/>
          </p:cNvPicPr>
          <p:nvPr/>
        </p:nvPicPr>
        <p:blipFill>
          <a:blip r:embed="rId3"/>
          <a:srcRect/>
          <a:stretch>
            <a:fillRect/>
          </a:stretch>
        </p:blipFill>
        <p:spPr bwMode="auto">
          <a:xfrm>
            <a:off x="2057401" y="1950548"/>
            <a:ext cx="5029200" cy="46788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fontScale="85000" lnSpcReduction="20000"/>
          </a:bodyPr>
          <a:lstStyle/>
          <a:p>
            <a:pPr>
              <a:buNone/>
            </a:pPr>
            <a:r>
              <a:rPr lang="en-US" b="1" dirty="0" smtClean="0"/>
              <a:t>	</a:t>
            </a:r>
            <a:r>
              <a:rPr lang="ru-RU" b="1" dirty="0" smtClean="0"/>
              <a:t>Завязь </a:t>
            </a:r>
            <a:r>
              <a:rPr lang="ru-RU" b="1" dirty="0" smtClean="0"/>
              <a:t>пестика также характеризуется различными формой и окраской. Форма завязи бывает широко- или узкоовальной с закругленной вершиной, грушевидной с оттянутой вершиной и промежуточной. У большинства сортов завязь не окрашена, у сортов с окрашенными клубнями и завязь бывает окрашенной</a:t>
            </a:r>
            <a:r>
              <a:rPr lang="ru-RU" b="1" dirty="0" smtClean="0"/>
              <a:t>.</a:t>
            </a:r>
            <a:endParaRPr lang="en-US" b="1" dirty="0" smtClean="0"/>
          </a:p>
          <a:p>
            <a:pPr>
              <a:buNone/>
            </a:pPr>
            <a:r>
              <a:rPr lang="en-US" b="1" dirty="0" smtClean="0"/>
              <a:t>	</a:t>
            </a:r>
            <a:r>
              <a:rPr lang="ru-RU" b="1" dirty="0" smtClean="0"/>
              <a:t>Картофель </a:t>
            </a:r>
            <a:r>
              <a:rPr lang="ru-RU" b="1" dirty="0" smtClean="0"/>
              <a:t>– самоопылитель. Продолжительность цветения одного цветка составляет 3–7 дней, соцветия – 15–23 дня, всех ярусов растения – 19–50 дней. </a:t>
            </a:r>
            <a:endParaRPr lang="en-US" b="1" dirty="0" smtClean="0"/>
          </a:p>
          <a:p>
            <a:pPr>
              <a:buNone/>
            </a:pPr>
            <a:r>
              <a:rPr lang="en-US" b="1" dirty="0" smtClean="0"/>
              <a:t>	</a:t>
            </a:r>
            <a:r>
              <a:rPr lang="ru-RU" b="1" dirty="0" smtClean="0"/>
              <a:t>Плод </a:t>
            </a:r>
            <a:r>
              <a:rPr lang="ru-RU" b="1" dirty="0" smtClean="0"/>
              <a:t>картофеля (см. рис. 2, в) – многосемянная </a:t>
            </a:r>
            <a:r>
              <a:rPr lang="ru-RU" b="1" dirty="0" err="1" smtClean="0"/>
              <a:t>двугнездная</a:t>
            </a:r>
            <a:r>
              <a:rPr lang="ru-RU" b="1" dirty="0" smtClean="0"/>
              <a:t> ягода шаровидной, овальной, реповидной формы. Размер ягод определяют по их длине: 13–18 мм – мелкие, 19–25 мм – среднего размера, 26–35 мм – крупные.</a:t>
            </a: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lnSpcReduction="10000"/>
          </a:bodyPr>
          <a:lstStyle/>
          <a:p>
            <a:pPr>
              <a:buNone/>
            </a:pPr>
            <a:r>
              <a:rPr lang="en-US" b="1" i="1" dirty="0" smtClean="0"/>
              <a:t>	</a:t>
            </a:r>
            <a:r>
              <a:rPr lang="ru-RU" b="1" i="1" dirty="0" smtClean="0"/>
              <a:t>Биологические </a:t>
            </a:r>
            <a:r>
              <a:rPr lang="ru-RU" b="1" i="1" dirty="0" smtClean="0"/>
              <a:t>особенности.</a:t>
            </a:r>
            <a:r>
              <a:rPr lang="ru-RU" b="1" dirty="0" smtClean="0"/>
              <a:t> Основные фазы картофеля: всходы (через 15—20 дней после посадки), </a:t>
            </a:r>
            <a:r>
              <a:rPr lang="ru-RU" b="1" dirty="0" err="1" smtClean="0"/>
              <a:t>бутонизация</a:t>
            </a:r>
            <a:r>
              <a:rPr lang="ru-RU" b="1" dirty="0" smtClean="0"/>
              <a:t> (через 18—20 дней после всходов), цветение (через 15—18 дней после начала </a:t>
            </a:r>
            <a:r>
              <a:rPr lang="ru-RU" b="1" dirty="0" err="1" smtClean="0"/>
              <a:t>бутонизации</a:t>
            </a:r>
            <a:r>
              <a:rPr lang="ru-RU" b="1" dirty="0" smtClean="0"/>
              <a:t>), увядание и отмирание ботвы. Длина вегетационного периода составляет от 80 у раннеспелых до 120 дней у позднеспелых сортов. Оптимальная температура для роста и развития картофеля составляет 20—22°С, влажность почвы — 70% НВ, оптимальная плотность — 1,0—1,1 г/см</a:t>
            </a:r>
            <a:r>
              <a:rPr lang="ru-RU" b="1" baseline="30000" dirty="0" smtClean="0"/>
              <a:t>3</a:t>
            </a:r>
            <a:r>
              <a:rPr lang="ru-RU" b="1" dirty="0" smtClean="0"/>
              <a:t>.</a:t>
            </a:r>
          </a:p>
          <a:p>
            <a:pPr>
              <a:buNone/>
            </a:pP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a:stretch>
        </a:blipFill>
        <a:effectLst/>
      </p:bgPr>
    </p:bg>
    <p:spTree>
      <p:nvGrpSpPr>
        <p:cNvPr id="1" name=""/>
        <p:cNvGrpSpPr/>
        <p:nvPr/>
      </p:nvGrpSpPr>
      <p:grpSpPr>
        <a:xfrm>
          <a:off x="0" y="0"/>
          <a:ext cx="0" cy="0"/>
          <a:chOff x="0" y="0"/>
          <a:chExt cx="0" cy="0"/>
        </a:xfrm>
      </p:grpSpPr>
      <p:pic>
        <p:nvPicPr>
          <p:cNvPr id="4" name="Выращивание картофеля. Агробизнес _ КУЛЬТИВАТОР.mp4">
            <a:hlinkClick r:id="" action="ppaction://media"/>
          </p:cNvPr>
          <p:cNvPicPr>
            <a:picLocks noGrp="1" noRot="1" noChangeAspect="1"/>
          </p:cNvPicPr>
          <p:nvPr>
            <p:ph idx="1"/>
            <a:videoFile r:link="rId1"/>
          </p:nvPr>
        </p:nvPicPr>
        <p:blipFill>
          <a:blip r:embed="rId4"/>
          <a:stretch>
            <a:fillRect/>
          </a:stretch>
        </p:blipFill>
        <p:spPr>
          <a:xfrm>
            <a:off x="0" y="-3810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7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09600"/>
            <a:ext cx="8229600" cy="5791200"/>
          </a:xfrm>
          <a:solidFill>
            <a:schemeClr val="bg1">
              <a:alpha val="66000"/>
            </a:schemeClr>
          </a:solidFill>
        </p:spPr>
        <p:txBody>
          <a:bodyPr>
            <a:normAutofit lnSpcReduction="10000"/>
          </a:bodyPr>
          <a:lstStyle/>
          <a:p>
            <a:pPr>
              <a:buNone/>
            </a:pPr>
            <a:r>
              <a:rPr lang="ru-RU" sz="3600" dirty="0" smtClean="0"/>
              <a:t>Клубнеплоды - это видоизмененные побеги, в которых растения запасают питательные вещества, преимущественно крахмал. Из клубнеплодов используют в пищу картофель, батат (в тропических странах), а на корм скоту - топинамбур (земляная груша). Клубнеплодные овощные культуры имеют высокую питательную ценность и хозяйственное значение. </a:t>
            </a:r>
          </a:p>
          <a:p>
            <a:pPr>
              <a:buNone/>
            </a:pP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248400"/>
          </a:xfrm>
        </p:spPr>
        <p:txBody>
          <a:bodyPr>
            <a:normAutofit fontScale="77500" lnSpcReduction="20000"/>
          </a:bodyPr>
          <a:lstStyle/>
          <a:p>
            <a:pPr>
              <a:buNone/>
            </a:pPr>
            <a:r>
              <a:rPr lang="en-US" b="1" dirty="0" smtClean="0"/>
              <a:t>	</a:t>
            </a:r>
            <a:r>
              <a:rPr lang="ru-RU" b="1" dirty="0" smtClean="0"/>
              <a:t>В </a:t>
            </a:r>
            <a:r>
              <a:rPr lang="ru-RU" b="1" dirty="0" smtClean="0"/>
              <a:t>эту группу входят культуры, используемые в основном для технической переработки с целью получения крахмала, спирта и полуфабрикатов для кулинарии, а также различных масел и волокон.</a:t>
            </a:r>
          </a:p>
          <a:p>
            <a:pPr>
              <a:buNone/>
            </a:pPr>
            <a:r>
              <a:rPr lang="en-US" b="1" dirty="0" smtClean="0"/>
              <a:t>	</a:t>
            </a:r>
            <a:r>
              <a:rPr lang="ru-RU" b="1" dirty="0" smtClean="0"/>
              <a:t>Значение </a:t>
            </a:r>
            <a:r>
              <a:rPr lang="ru-RU" b="1" dirty="0" smtClean="0"/>
              <a:t>как продовольственных, технических и кормовых культур. Важную роль в решении продовольственной программы играет картофель, так как обладает высокой питательной ценностью и продуктивностью. Питательная ценность картофеля определяется оптимальным соотношением веществ, необходимых человеку и животным. Клубни картофеля содержат 16—20% крахмала, 0,3—0,5% сахара, 2—3% сырого протеина, 0,15—0,185 жира и более 1% клетчатки.</a:t>
            </a:r>
          </a:p>
          <a:p>
            <a:pPr>
              <a:buNone/>
            </a:pPr>
            <a:r>
              <a:rPr lang="en-US" b="1" dirty="0" smtClean="0"/>
              <a:t>	</a:t>
            </a:r>
            <a:r>
              <a:rPr lang="ru-RU" b="1" dirty="0" smtClean="0"/>
              <a:t>Большое </a:t>
            </a:r>
            <a:r>
              <a:rPr lang="ru-RU" b="1" dirty="0" smtClean="0"/>
              <a:t>значение имеет картофель как сырье для перерабатывающей промышленности. Из одной тонны картофеля можно получить 112 л спирта, 170 кг крахмала, 80 кг глюкозы. Возделывают его более чем в 130 странах мира.</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lnSpcReduction="10000"/>
          </a:bodyPr>
          <a:lstStyle/>
          <a:p>
            <a:pPr>
              <a:buNone/>
            </a:pPr>
            <a:r>
              <a:rPr lang="en-US" b="1" dirty="0" smtClean="0"/>
              <a:t>	</a:t>
            </a:r>
            <a:r>
              <a:rPr lang="ru-RU" b="1" dirty="0" smtClean="0"/>
              <a:t>Большое </a:t>
            </a:r>
            <a:r>
              <a:rPr lang="ru-RU" b="1" dirty="0" smtClean="0"/>
              <a:t>значение имеет картофель как сырье для перерабатывающей промышленности. Из одной тонны картофеля можно получить 112 л спирта, 170 кг крахмала, 80 кг глюкозы. Возделывают его более чем в 130 странах мира.</a:t>
            </a:r>
          </a:p>
          <a:p>
            <a:pPr>
              <a:buNone/>
            </a:pPr>
            <a:r>
              <a:rPr lang="en-US" b="1" dirty="0" smtClean="0"/>
              <a:t>	</a:t>
            </a:r>
            <a:r>
              <a:rPr lang="ru-RU" b="1" dirty="0" smtClean="0"/>
              <a:t>Основной </a:t>
            </a:r>
            <a:r>
              <a:rPr lang="ru-RU" b="1" dirty="0" smtClean="0"/>
              <a:t>путь увеличения производства картофеля — повышение его урожайности и качества, а также уменьшение потерь за счет применения прогрессивных технологий возделывания, уборки и хранения.</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a:bodyPr>
          <a:lstStyle/>
          <a:p>
            <a:pPr>
              <a:buNone/>
            </a:pPr>
            <a:r>
              <a:rPr lang="en-US" b="1" i="1" dirty="0" smtClean="0"/>
              <a:t>	</a:t>
            </a:r>
            <a:r>
              <a:rPr lang="ru-RU" b="1" i="1" dirty="0" smtClean="0"/>
              <a:t>Морфологические </a:t>
            </a:r>
            <a:r>
              <a:rPr lang="ru-RU" b="1" i="1" dirty="0" smtClean="0"/>
              <a:t>особенности.</a:t>
            </a:r>
            <a:r>
              <a:rPr lang="ru-RU" b="1" dirty="0" smtClean="0"/>
              <a:t> По своей природе картофель многолетнее растение, но в культуре используется как однолетнее, размножаемое клубнями или их частями. Возможно выращивание картофеля из семян. Растение картофеля, выросшее из клубня, образует 5—6 стеблей. Корневая система картофеля мочковатая, представляет собой совокупность корневых систем отдельных стеблей, расположена в основном в слое 0—20 см.</a:t>
            </a:r>
          </a:p>
          <a:p>
            <a:pPr>
              <a:buNone/>
            </a:pP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fontScale="92500" lnSpcReduction="10000"/>
          </a:bodyPr>
          <a:lstStyle/>
          <a:p>
            <a:pPr>
              <a:buNone/>
            </a:pPr>
            <a:r>
              <a:rPr lang="en-US" dirty="0" smtClean="0"/>
              <a:t>	</a:t>
            </a:r>
            <a:r>
              <a:rPr lang="ru-RU" b="1" dirty="0" smtClean="0"/>
              <a:t>Стебель </a:t>
            </a:r>
            <a:r>
              <a:rPr lang="ru-RU" b="1" dirty="0" smtClean="0"/>
              <a:t>картофеля </a:t>
            </a:r>
            <a:r>
              <a:rPr lang="ru-RU" b="1" dirty="0" smtClean="0"/>
              <a:t>– </a:t>
            </a:r>
            <a:r>
              <a:rPr lang="ru-RU" b="1" dirty="0" smtClean="0"/>
              <a:t>травянистый, на поперечном разрезе, как правило, ребристый, трех-, редко четырехгранный. Ребристость стебля обусловлена его крылатостью. Крылья на стебле представляют собой </a:t>
            </a:r>
            <a:r>
              <a:rPr lang="ru-RU" b="1" dirty="0" err="1" smtClean="0"/>
              <a:t>низбегающие</a:t>
            </a:r>
            <a:r>
              <a:rPr lang="ru-RU" b="1" dirty="0" smtClean="0"/>
              <a:t> </a:t>
            </a:r>
            <a:r>
              <a:rPr lang="ru-RU" b="1" dirty="0" err="1" smtClean="0"/>
              <a:t>разноуровневые</a:t>
            </a:r>
            <a:r>
              <a:rPr lang="ru-RU" b="1" dirty="0" smtClean="0"/>
              <a:t> продолжения черешков </a:t>
            </a:r>
            <a:r>
              <a:rPr lang="ru-RU" b="1" dirty="0" smtClean="0"/>
              <a:t>листьев.</a:t>
            </a:r>
            <a:endParaRPr lang="en-US" b="1" dirty="0" smtClean="0"/>
          </a:p>
          <a:p>
            <a:pPr>
              <a:buNone/>
            </a:pPr>
            <a:r>
              <a:rPr lang="en-US" b="1" dirty="0" smtClean="0"/>
              <a:t>	</a:t>
            </a:r>
            <a:r>
              <a:rPr lang="ru-RU" b="1" dirty="0" smtClean="0"/>
              <a:t>Число </a:t>
            </a:r>
            <a:r>
              <a:rPr lang="ru-RU" b="1" dirty="0" smtClean="0"/>
              <a:t>стеблей куста зависит от количества проросших на материнском клубне глазков, что, в свою очередь, связано с особенностями сорта, режимом хранения, крупностью клубней. Обычно куст картофеля бывает сформирован тремя-пятью стеблями.</a:t>
            </a:r>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a:blipFill dpi="0" rotWithShape="1">
            <a:blip r:embed="rId2">
              <a:alphaModFix amt="0"/>
            </a:blip>
            <a:srcRect/>
            <a:stretch>
              <a:fillRect/>
            </a:stretch>
          </a:blipFill>
        </p:spPr>
        <p:txBody>
          <a:bodyPr>
            <a:normAutofit fontScale="85000" lnSpcReduction="20000"/>
          </a:bodyPr>
          <a:lstStyle/>
          <a:p>
            <a:pPr>
              <a:buNone/>
            </a:pPr>
            <a:r>
              <a:rPr lang="ru-RU" b="1" dirty="0" smtClean="0"/>
              <a:t>Число стеблей куста зависит от количества проросших на материнском клубне глазков, что, в свою очередь, связано с особенностями сорта, режимом хранения, крупностью клубней. Обычно куст картофеля бывает сформирован тремя-пятью стеблями</a:t>
            </a:r>
            <a:r>
              <a:rPr lang="ru-RU" b="1" dirty="0" smtClean="0"/>
              <a:t>.</a:t>
            </a:r>
            <a:endParaRPr lang="en-US" b="1" dirty="0" smtClean="0"/>
          </a:p>
          <a:p>
            <a:pPr>
              <a:buNone/>
            </a:pPr>
            <a:r>
              <a:rPr lang="ru-RU" b="1" dirty="0" smtClean="0"/>
              <a:t>сего от сорта. Обычно нижние междоузлия более короткие. По мере возрастания порядкового размещения на стебле длина междоузлий увеличивается. Если длина междоузлий меньше 5 см, их считают короткими, если больше 5 см – длинными. Окраска стебля – чисто-зеленая или </a:t>
            </a:r>
            <a:r>
              <a:rPr lang="ru-RU" b="1" dirty="0" err="1" smtClean="0"/>
              <a:t>антоциановая</a:t>
            </a:r>
            <a:r>
              <a:rPr lang="ru-RU" b="1" dirty="0" smtClean="0"/>
              <a:t> разной степени выраженности. Ширина крыльев – узкие (0,5–1,0 мм), средней ширины (1,1–2,0 мм), широкие (2,1–3,5 мм). Волнистость краев крыльев – прямые, слабо волнистые, сильно волнистые. Ветвление в нижней части осевого побега – отсутствует, слабое, умеренное, сильное. Ветвление в верхней части побега – </a:t>
            </a:r>
            <a:r>
              <a:rPr lang="ru-RU" b="1" dirty="0" err="1" smtClean="0"/>
              <a:t>симподиальное</a:t>
            </a:r>
            <a:r>
              <a:rPr lang="ru-RU" b="1" dirty="0" smtClean="0"/>
              <a:t> ветвление отсутствует, ограничивается первым ярусом, образует два и более ярусов </a:t>
            </a:r>
            <a:r>
              <a:rPr lang="ru-RU" b="1" dirty="0" err="1" smtClean="0"/>
              <a:t>симподиального</a:t>
            </a:r>
            <a:r>
              <a:rPr lang="ru-RU" b="1" dirty="0" smtClean="0"/>
              <a:t> ветвления.</a:t>
            </a:r>
            <a:endParaRPr lang="ru-RU"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fontScale="92500" lnSpcReduction="20000"/>
          </a:bodyPr>
          <a:lstStyle/>
          <a:p>
            <a:pPr>
              <a:buNone/>
            </a:pPr>
            <a:r>
              <a:rPr lang="ru-RU" b="1" dirty="0" smtClean="0"/>
              <a:t>Лист картофеля</a:t>
            </a:r>
            <a:r>
              <a:rPr lang="en-US" b="1" dirty="0" smtClean="0"/>
              <a:t> </a:t>
            </a:r>
            <a:r>
              <a:rPr lang="ru-RU" b="1" dirty="0" smtClean="0"/>
              <a:t>– сложный, </a:t>
            </a:r>
            <a:r>
              <a:rPr lang="ru-RU" b="1" dirty="0" err="1" smtClean="0"/>
              <a:t>прерывисто-непарноперисторассеченный</a:t>
            </a:r>
            <a:r>
              <a:rPr lang="ru-RU" b="1" dirty="0" smtClean="0"/>
              <a:t>. Состоит из черешка, переходящего в стержень, непарной конечной доли и нескольких (3–7) пар супротивно размещенных боковых долей. Боковые доли носят порядковые (счет от конечной доли) названия – первая, вторая, третья и т. д. пары. Между долями расположены более мелкие элементы листа – дольки, между которыми, 14 в свою очередь, могут располагаться еще более мелкие образования – </a:t>
            </a:r>
            <a:r>
              <a:rPr lang="ru-RU" b="1" dirty="0" err="1" smtClean="0"/>
              <a:t>долечки</a:t>
            </a:r>
            <a:r>
              <a:rPr lang="ru-RU" b="1" dirty="0" smtClean="0"/>
              <a:t>. Дольки и </a:t>
            </a:r>
            <a:r>
              <a:rPr lang="ru-RU" b="1" dirty="0" err="1" smtClean="0"/>
              <a:t>долечки</a:t>
            </a:r>
            <a:r>
              <a:rPr lang="ru-RU" b="1" dirty="0" smtClean="0"/>
              <a:t> носят названия расположенных выше по стержню долей: дольки и </a:t>
            </a:r>
            <a:r>
              <a:rPr lang="ru-RU" b="1" dirty="0" err="1" smtClean="0"/>
              <a:t>долечки</a:t>
            </a:r>
            <a:r>
              <a:rPr lang="ru-RU" b="1" dirty="0" smtClean="0"/>
              <a:t> конечной серии, дольки и </a:t>
            </a:r>
            <a:r>
              <a:rPr lang="ru-RU" b="1" dirty="0" err="1" smtClean="0"/>
              <a:t>долечки</a:t>
            </a:r>
            <a:r>
              <a:rPr lang="ru-RU" b="1" dirty="0" smtClean="0"/>
              <a:t> первой, второй, третьей и т. д. серий (пар).</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04800"/>
            <a:ext cx="8229600" cy="6172200"/>
          </a:xfrm>
        </p:spPr>
        <p:txBody>
          <a:bodyPr>
            <a:normAutofit/>
          </a:bodyPr>
          <a:lstStyle/>
          <a:p>
            <a:pPr>
              <a:buNone/>
            </a:pPr>
            <a:r>
              <a:rPr lang="en-US" b="1" dirty="0" smtClean="0"/>
              <a:t>	</a:t>
            </a:r>
            <a:endParaRPr lang="ru-RU" b="1" dirty="0"/>
          </a:p>
        </p:txBody>
      </p:sp>
      <p:pic>
        <p:nvPicPr>
          <p:cNvPr id="1026" name="Picture 2" descr="C:\Users\1\Desktop\Снимок.PNG"/>
          <p:cNvPicPr>
            <a:picLocks noChangeAspect="1" noChangeArrowheads="1"/>
          </p:cNvPicPr>
          <p:nvPr/>
        </p:nvPicPr>
        <p:blipFill>
          <a:blip r:embed="rId3"/>
          <a:srcRect/>
          <a:stretch>
            <a:fillRect/>
          </a:stretch>
        </p:blipFill>
        <p:spPr bwMode="auto">
          <a:xfrm>
            <a:off x="738188" y="1316037"/>
            <a:ext cx="7643812" cy="4109535"/>
          </a:xfrm>
          <a:prstGeom prst="rect">
            <a:avLst/>
          </a:prstGeom>
          <a:blipFill dpi="0" rotWithShape="1">
            <a:blip r:embed="rId2"/>
            <a:srcRect/>
            <a:stretch>
              <a:fillRect/>
            </a:stretch>
          </a:blipFill>
          <a:effectLst>
            <a:outerShdw blurRad="50800" dist="50800" dir="5400000" algn="ctr" rotWithShape="0">
              <a:srgbClr val="000000"/>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350</Words>
  <PresentationFormat>Экран (4:3)</PresentationFormat>
  <Paragraphs>19</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Значение клубнеплодов как продовольственных, кормовых и технических культур. Морфология, биология.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Значение клубнеплодов как продовольственных, кормовых и технических культур. Морфология, биология.</dc:title>
  <dc:creator>Azamatpolitsu</dc:creator>
  <cp:lastModifiedBy>1</cp:lastModifiedBy>
  <cp:revision>6</cp:revision>
  <dcterms:created xsi:type="dcterms:W3CDTF">2022-10-04T20:59:00Z</dcterms:created>
  <dcterms:modified xsi:type="dcterms:W3CDTF">2022-10-04T21:57:29Z</dcterms:modified>
</cp:coreProperties>
</file>